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44"/>
  </p:notesMasterIdLst>
  <p:handoutMasterIdLst>
    <p:handoutMasterId r:id="rId45"/>
  </p:handout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300" y="5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4862023"/>
            <a:ext cx="1874480" cy="238727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5" y="3732517"/>
            <a:ext cx="3897313" cy="374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3880918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469270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66774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4274702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September 29, 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4788" y="2653420"/>
            <a:ext cx="7948612" cy="857250"/>
          </a:xfrm>
        </p:spPr>
        <p:txBody>
          <a:bodyPr>
            <a:normAutofit/>
          </a:bodyPr>
          <a:lstStyle/>
          <a:p>
            <a:r>
              <a:rPr lang="is-IS" sz="1800" dirty="0">
                <a:solidFill>
                  <a:schemeClr val="bg2">
                    <a:lumMod val="50000"/>
                  </a:schemeClr>
                </a:solidFill>
              </a:rPr>
              <a:t>Úrtak: 380 nemendur (8,6% af öllum nemendum í 10. bekk íslenska grunnskólans skólaárið 2020 – 2021).</a:t>
            </a:r>
            <a:endParaRPr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D1A0754-34C6-4250-8E82-BEEAD760E0E1}"/>
              </a:ext>
            </a:extLst>
          </p:cNvPr>
          <p:cNvSpPr txBox="1">
            <a:spLocks/>
          </p:cNvSpPr>
          <p:nvPr/>
        </p:nvSpPr>
        <p:spPr>
          <a:xfrm>
            <a:off x="204788" y="2035839"/>
            <a:ext cx="7948612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is-IS" sz="2000" dirty="0">
                <a:solidFill>
                  <a:schemeClr val="accent5">
                    <a:lumMod val="50000"/>
                  </a:schemeClr>
                </a:solidFill>
              </a:rPr>
              <a:t>Rannsókn á náms- og starfsvæntingum nemenda í 10. bekk íslenska grunnskólans skólaárið 2020 – 2021. Niðurstöður.</a:t>
            </a:r>
          </a:p>
          <a:p>
            <a:endParaRPr lang="is-I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10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Vinnurðu</a:t>
            </a:r>
            <a:r>
              <a:rPr dirty="0"/>
              <a:t> </a:t>
            </a:r>
            <a:r>
              <a:rPr dirty="0" err="1"/>
              <a:t>með</a:t>
            </a:r>
            <a:r>
              <a:rPr dirty="0"/>
              <a:t> </a:t>
            </a:r>
            <a:r>
              <a:rPr dirty="0" err="1"/>
              <a:t>skólanum</a:t>
            </a:r>
            <a:r>
              <a:rPr dirty="0"/>
              <a:t> um </a:t>
            </a:r>
            <a:r>
              <a:rPr dirty="0" err="1"/>
              <a:t>þessar</a:t>
            </a:r>
            <a:r>
              <a:rPr dirty="0"/>
              <a:t> </a:t>
            </a:r>
            <a:r>
              <a:rPr dirty="0" err="1"/>
              <a:t>mundir</a:t>
            </a:r>
            <a:r>
              <a:rPr dirty="0"/>
              <a:t>? (</a:t>
            </a:r>
            <a:r>
              <a:rPr dirty="0" err="1"/>
              <a:t>hér</a:t>
            </a:r>
            <a:r>
              <a:rPr dirty="0"/>
              <a:t> er ekki </a:t>
            </a:r>
            <a:r>
              <a:rPr dirty="0" err="1"/>
              <a:t>átt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vinnu</a:t>
            </a:r>
            <a:r>
              <a:rPr dirty="0"/>
              <a:t> í </a:t>
            </a:r>
            <a:r>
              <a:rPr dirty="0" err="1"/>
              <a:t>skólafríum</a:t>
            </a:r>
            <a:r>
              <a:rPr dirty="0"/>
              <a:t>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4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151414"/>
            <a:ext cx="7543800" cy="3365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11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Hefur</a:t>
            </a:r>
            <a:r>
              <a:rPr dirty="0"/>
              <a:t> mamma </a:t>
            </a:r>
            <a:r>
              <a:rPr dirty="0" err="1"/>
              <a:t>þín</a:t>
            </a:r>
            <a:r>
              <a:rPr dirty="0"/>
              <a:t> </a:t>
            </a:r>
            <a:r>
              <a:rPr dirty="0" err="1"/>
              <a:t>talað</a:t>
            </a:r>
            <a:r>
              <a:rPr dirty="0"/>
              <a:t> um </a:t>
            </a:r>
            <a:r>
              <a:rPr dirty="0" err="1"/>
              <a:t>það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þig</a:t>
            </a:r>
            <a:r>
              <a:rPr dirty="0"/>
              <a:t> </a:t>
            </a:r>
            <a:r>
              <a:rPr dirty="0" err="1"/>
              <a:t>hvort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ættir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 </a:t>
            </a:r>
            <a:r>
              <a:rPr dirty="0" err="1"/>
              <a:t>framhaldsskóla</a:t>
            </a:r>
            <a:r>
              <a:rPr dirty="0"/>
              <a:t> 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vinna</a:t>
            </a:r>
            <a:r>
              <a:rPr dirty="0"/>
              <a:t> </a:t>
            </a:r>
            <a:r>
              <a:rPr dirty="0" err="1"/>
              <a:t>strax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ert</a:t>
            </a:r>
            <a:r>
              <a:rPr dirty="0"/>
              <a:t> </a:t>
            </a:r>
            <a:r>
              <a:rPr dirty="0" err="1"/>
              <a:t>búin</a:t>
            </a:r>
            <a:r>
              <a:rPr dirty="0"/>
              <a:t>(n) </a:t>
            </a:r>
            <a:r>
              <a:rPr dirty="0" err="1"/>
              <a:t>með</a:t>
            </a:r>
            <a:r>
              <a:rPr dirty="0"/>
              <a:t> 10. </a:t>
            </a:r>
            <a:r>
              <a:rPr dirty="0" err="1"/>
              <a:t>bekk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8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9658"/>
            <a:ext cx="695079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12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Hefur</a:t>
            </a:r>
            <a:r>
              <a:rPr dirty="0"/>
              <a:t> </a:t>
            </a:r>
            <a:r>
              <a:rPr dirty="0" err="1"/>
              <a:t>pabbi</a:t>
            </a:r>
            <a:r>
              <a:rPr dirty="0"/>
              <a:t> </a:t>
            </a:r>
            <a:r>
              <a:rPr dirty="0" err="1"/>
              <a:t>þinn</a:t>
            </a:r>
            <a:r>
              <a:rPr dirty="0"/>
              <a:t> </a:t>
            </a:r>
            <a:r>
              <a:rPr dirty="0" err="1"/>
              <a:t>talað</a:t>
            </a:r>
            <a:r>
              <a:rPr dirty="0"/>
              <a:t> um </a:t>
            </a:r>
            <a:r>
              <a:rPr dirty="0" err="1"/>
              <a:t>það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þig</a:t>
            </a:r>
            <a:r>
              <a:rPr dirty="0"/>
              <a:t> </a:t>
            </a:r>
            <a:r>
              <a:rPr dirty="0" err="1"/>
              <a:t>hvort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ættir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 </a:t>
            </a:r>
            <a:r>
              <a:rPr dirty="0" err="1"/>
              <a:t>framhaldsskóla</a:t>
            </a:r>
            <a:r>
              <a:rPr dirty="0"/>
              <a:t> 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vinna</a:t>
            </a:r>
            <a:r>
              <a:rPr dirty="0"/>
              <a:t> </a:t>
            </a:r>
            <a:r>
              <a:rPr dirty="0" err="1"/>
              <a:t>strax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ert</a:t>
            </a:r>
            <a:r>
              <a:rPr dirty="0"/>
              <a:t> </a:t>
            </a:r>
            <a:r>
              <a:rPr dirty="0" err="1"/>
              <a:t>búin</a:t>
            </a:r>
            <a:r>
              <a:rPr dirty="0"/>
              <a:t>(n) </a:t>
            </a:r>
            <a:r>
              <a:rPr dirty="0" err="1"/>
              <a:t>með</a:t>
            </a:r>
            <a:r>
              <a:rPr dirty="0"/>
              <a:t> 10. </a:t>
            </a:r>
            <a:r>
              <a:rPr dirty="0" err="1"/>
              <a:t>bekk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7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9658"/>
            <a:ext cx="695079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13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Hversu</a:t>
            </a:r>
            <a:r>
              <a:rPr dirty="0"/>
              <a:t> oft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foreldrar</a:t>
            </a:r>
            <a:r>
              <a:rPr dirty="0"/>
              <a:t> </a:t>
            </a:r>
            <a:r>
              <a:rPr dirty="0" err="1"/>
              <a:t>þínir</a:t>
            </a:r>
            <a:r>
              <a:rPr dirty="0"/>
              <a:t> </a:t>
            </a:r>
            <a:r>
              <a:rPr dirty="0" err="1"/>
              <a:t>tali</a:t>
            </a:r>
            <a:r>
              <a:rPr dirty="0"/>
              <a:t> um </a:t>
            </a:r>
            <a:r>
              <a:rPr dirty="0" err="1"/>
              <a:t>framtíðarstarf</a:t>
            </a:r>
            <a:r>
              <a:rPr dirty="0"/>
              <a:t> </a:t>
            </a:r>
            <a:r>
              <a:rPr dirty="0" err="1"/>
              <a:t>þitt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4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14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Hvað</a:t>
            </a:r>
            <a:r>
              <a:rPr dirty="0"/>
              <a:t> </a:t>
            </a:r>
            <a:r>
              <a:rPr dirty="0" err="1"/>
              <a:t>telja</a:t>
            </a:r>
            <a:r>
              <a:rPr dirty="0"/>
              <a:t> </a:t>
            </a:r>
            <a:r>
              <a:rPr dirty="0" err="1"/>
              <a:t>neðantaldir</a:t>
            </a:r>
            <a:r>
              <a:rPr dirty="0"/>
              <a:t> </a:t>
            </a:r>
            <a:r>
              <a:rPr dirty="0" err="1"/>
              <a:t>aðilar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eigir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gera</a:t>
            </a:r>
            <a:r>
              <a:rPr dirty="0"/>
              <a:t> </a:t>
            </a:r>
            <a:r>
              <a:rPr dirty="0" err="1"/>
              <a:t>þegar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ert</a:t>
            </a:r>
            <a:r>
              <a:rPr dirty="0"/>
              <a:t> </a:t>
            </a:r>
            <a:r>
              <a:rPr dirty="0" err="1"/>
              <a:t>búin</a:t>
            </a:r>
            <a:r>
              <a:rPr dirty="0"/>
              <a:t>(n) </a:t>
            </a:r>
            <a:r>
              <a:rPr dirty="0" err="1"/>
              <a:t>með</a:t>
            </a:r>
            <a:r>
              <a:rPr dirty="0"/>
              <a:t> 10. </a:t>
            </a:r>
            <a:r>
              <a:rPr dirty="0" err="1"/>
              <a:t>bekk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4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830" y="1049658"/>
            <a:ext cx="632833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542227"/>
            <a:ext cx="8229600" cy="391272"/>
          </a:xfrm>
        </p:spPr>
        <p:txBody>
          <a:bodyPr>
            <a:normAutofit fontScale="90000"/>
          </a:bodyPr>
          <a:lstStyle/>
          <a:p>
            <a:r>
              <a:rPr dirty="0"/>
              <a:t>15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Hefur</a:t>
            </a:r>
            <a:r>
              <a:rPr dirty="0"/>
              <a:t> </a:t>
            </a:r>
            <a:r>
              <a:rPr dirty="0" err="1"/>
              <a:t>einhver</a:t>
            </a:r>
            <a:r>
              <a:rPr dirty="0"/>
              <a:t> </a:t>
            </a:r>
            <a:r>
              <a:rPr dirty="0" err="1"/>
              <a:t>neðantalinna</a:t>
            </a:r>
            <a:r>
              <a:rPr dirty="0"/>
              <a:t> </a:t>
            </a:r>
            <a:r>
              <a:rPr dirty="0" err="1"/>
              <a:t>aðila</a:t>
            </a:r>
            <a:r>
              <a:rPr dirty="0"/>
              <a:t> </a:t>
            </a:r>
            <a:r>
              <a:rPr dirty="0" err="1"/>
              <a:t>verið</a:t>
            </a:r>
            <a:r>
              <a:rPr dirty="0"/>
              <a:t> í </a:t>
            </a:r>
            <a:r>
              <a:rPr dirty="0" err="1"/>
              <a:t>þeim</a:t>
            </a:r>
            <a:r>
              <a:rPr dirty="0"/>
              <a:t> </a:t>
            </a:r>
            <a:r>
              <a:rPr dirty="0" err="1"/>
              <a:t>framhaldsskóla</a:t>
            </a:r>
            <a:r>
              <a:rPr dirty="0"/>
              <a:t> (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sams</a:t>
            </a:r>
            <a:r>
              <a:rPr dirty="0"/>
              <a:t> </a:t>
            </a:r>
            <a:r>
              <a:rPr dirty="0" err="1"/>
              <a:t>konar</a:t>
            </a:r>
            <a:r>
              <a:rPr dirty="0"/>
              <a:t> </a:t>
            </a:r>
            <a:r>
              <a:rPr dirty="0" err="1"/>
              <a:t>skóla</a:t>
            </a:r>
            <a:r>
              <a:rPr dirty="0"/>
              <a:t>) 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þeirri</a:t>
            </a:r>
            <a:r>
              <a:rPr dirty="0"/>
              <a:t> </a:t>
            </a:r>
            <a:r>
              <a:rPr dirty="0" err="1"/>
              <a:t>vinnu</a:t>
            </a:r>
            <a:r>
              <a:rPr dirty="0"/>
              <a:t> 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ætlar</a:t>
            </a:r>
            <a:r>
              <a:rPr dirty="0"/>
              <a:t> í (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þig</a:t>
            </a:r>
            <a:r>
              <a:rPr dirty="0"/>
              <a:t> langar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í) </a:t>
            </a:r>
            <a:r>
              <a:rPr dirty="0" err="1"/>
              <a:t>eftir</a:t>
            </a:r>
            <a:r>
              <a:rPr dirty="0"/>
              <a:t> 10. </a:t>
            </a:r>
            <a:r>
              <a:rPr dirty="0" err="1"/>
              <a:t>bekk</a:t>
            </a:r>
            <a:r>
              <a:rPr dirty="0"/>
              <a:t> </a:t>
            </a:r>
            <a:r>
              <a:rPr dirty="0" err="1"/>
              <a:t>eða</a:t>
            </a:r>
            <a:r>
              <a:rPr dirty="0"/>
              <a:t> í </a:t>
            </a:r>
            <a:r>
              <a:rPr dirty="0" err="1"/>
              <a:t>framtíðinni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933499"/>
            <a:ext cx="5332506" cy="249144"/>
          </a:xfrm>
        </p:spPr>
        <p:txBody>
          <a:bodyPr/>
          <a:lstStyle/>
          <a:p>
            <a:r>
              <a:rPr lang="is-IS" dirty="0"/>
              <a:t>Svöruðu</a:t>
            </a:r>
            <a:r>
              <a:rPr dirty="0"/>
              <a:t>: 379    S</a:t>
            </a:r>
            <a:r>
              <a:rPr lang="is-IS" dirty="0" err="1"/>
              <a:t>lepptu</a:t>
            </a:r>
            <a:r>
              <a:rPr dirty="0"/>
              <a:t>: 1</a:t>
            </a:r>
          </a:p>
        </p:txBody>
      </p:sp>
      <p:pic>
        <p:nvPicPr>
          <p:cNvPr id="4" name="Picture 3" descr="chart11020174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790" y="1241106"/>
            <a:ext cx="718641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527088"/>
            <a:ext cx="8229600" cy="391272"/>
          </a:xfrm>
        </p:spPr>
        <p:txBody>
          <a:bodyPr>
            <a:normAutofit fontScale="90000"/>
          </a:bodyPr>
          <a:lstStyle/>
          <a:p>
            <a:r>
              <a:rPr dirty="0"/>
              <a:t>16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Hverjum</a:t>
            </a:r>
            <a:r>
              <a:rPr dirty="0"/>
              <a:t> </a:t>
            </a:r>
            <a:r>
              <a:rPr dirty="0" err="1"/>
              <a:t>neðantalinna</a:t>
            </a:r>
            <a:r>
              <a:rPr dirty="0"/>
              <a:t> </a:t>
            </a:r>
            <a:r>
              <a:rPr dirty="0" err="1"/>
              <a:t>aðila</a:t>
            </a:r>
            <a:r>
              <a:rPr dirty="0"/>
              <a:t> </a:t>
            </a:r>
            <a:r>
              <a:rPr dirty="0" err="1"/>
              <a:t>myndirðu</a:t>
            </a:r>
            <a:r>
              <a:rPr dirty="0"/>
              <a:t> </a:t>
            </a:r>
            <a:r>
              <a:rPr dirty="0" err="1"/>
              <a:t>treysta</a:t>
            </a:r>
            <a:r>
              <a:rPr dirty="0"/>
              <a:t> best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gefa</a:t>
            </a:r>
            <a:r>
              <a:rPr dirty="0"/>
              <a:t> </a:t>
            </a:r>
            <a:r>
              <a:rPr dirty="0" err="1"/>
              <a:t>þér</a:t>
            </a:r>
            <a:r>
              <a:rPr dirty="0"/>
              <a:t> </a:t>
            </a:r>
            <a:r>
              <a:rPr dirty="0" err="1"/>
              <a:t>góð</a:t>
            </a:r>
            <a:r>
              <a:rPr dirty="0"/>
              <a:t> </a:t>
            </a:r>
            <a:r>
              <a:rPr dirty="0" err="1"/>
              <a:t>ráð</a:t>
            </a:r>
            <a:r>
              <a:rPr dirty="0"/>
              <a:t> </a:t>
            </a:r>
            <a:r>
              <a:rPr dirty="0" err="1"/>
              <a:t>varðandi</a:t>
            </a:r>
            <a:r>
              <a:rPr dirty="0"/>
              <a:t> </a:t>
            </a:r>
            <a:r>
              <a:rPr dirty="0" err="1"/>
              <a:t>framtíðarnám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/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framtíðarstarf</a:t>
            </a:r>
            <a:r>
              <a:rPr dirty="0"/>
              <a:t>? </a:t>
            </a:r>
            <a:r>
              <a:rPr dirty="0" err="1"/>
              <a:t>Merktu</a:t>
            </a:r>
            <a:r>
              <a:rPr dirty="0"/>
              <a:t> </a:t>
            </a:r>
            <a:r>
              <a:rPr dirty="0" err="1"/>
              <a:t>aðeins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tvo</a:t>
            </a:r>
            <a:r>
              <a:rPr dirty="0"/>
              <a:t> </a:t>
            </a:r>
            <a:r>
              <a:rPr dirty="0" err="1"/>
              <a:t>aðila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918360"/>
            <a:ext cx="5332506" cy="249144"/>
          </a:xfrm>
        </p:spPr>
        <p:txBody>
          <a:bodyPr/>
          <a:lstStyle/>
          <a:p>
            <a:r>
              <a:rPr lang="is-IS" dirty="0"/>
              <a:t>Svöruðu</a:t>
            </a:r>
            <a:r>
              <a:rPr dirty="0"/>
              <a:t>: 343    S</a:t>
            </a:r>
            <a:r>
              <a:rPr lang="is-IS" dirty="0" err="1"/>
              <a:t>lepptu</a:t>
            </a:r>
            <a:r>
              <a:rPr dirty="0"/>
              <a:t>: 37</a:t>
            </a:r>
          </a:p>
        </p:txBody>
      </p:sp>
      <p:pic>
        <p:nvPicPr>
          <p:cNvPr id="4" name="Picture 3" descr="chart11020177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471" y="1176658"/>
            <a:ext cx="6523057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17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Hvað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munir</a:t>
            </a:r>
            <a:r>
              <a:rPr dirty="0"/>
              <a:t> </a:t>
            </a:r>
            <a:r>
              <a:rPr dirty="0" err="1"/>
              <a:t>gera</a:t>
            </a:r>
            <a:r>
              <a:rPr dirty="0"/>
              <a:t> </a:t>
            </a:r>
            <a:r>
              <a:rPr dirty="0" err="1"/>
              <a:t>næsta</a:t>
            </a:r>
            <a:r>
              <a:rPr dirty="0"/>
              <a:t> </a:t>
            </a:r>
            <a:r>
              <a:rPr dirty="0" err="1"/>
              <a:t>árið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22    S</a:t>
            </a:r>
            <a:r>
              <a:rPr lang="is-IS" dirty="0" err="1"/>
              <a:t>lepptu</a:t>
            </a:r>
            <a:r>
              <a:rPr dirty="0"/>
              <a:t>: 358</a:t>
            </a:r>
          </a:p>
        </p:txBody>
      </p:sp>
      <p:pic>
        <p:nvPicPr>
          <p:cNvPr id="4" name="Picture 3" descr="chart30024575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151414"/>
            <a:ext cx="7543800" cy="3365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18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einkunnir</a:t>
            </a:r>
            <a:r>
              <a:rPr dirty="0"/>
              <a:t> </a:t>
            </a:r>
            <a:r>
              <a:rPr dirty="0" err="1"/>
              <a:t>þínar</a:t>
            </a:r>
            <a:r>
              <a:rPr dirty="0"/>
              <a:t> </a:t>
            </a:r>
            <a:r>
              <a:rPr dirty="0" err="1"/>
              <a:t>séu</a:t>
            </a:r>
            <a:r>
              <a:rPr dirty="0"/>
              <a:t> </a:t>
            </a:r>
            <a:r>
              <a:rPr dirty="0" err="1"/>
              <a:t>nógu</a:t>
            </a:r>
            <a:r>
              <a:rPr dirty="0"/>
              <a:t> </a:t>
            </a:r>
            <a:r>
              <a:rPr dirty="0" err="1"/>
              <a:t>góðar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getir</a:t>
            </a:r>
            <a:r>
              <a:rPr dirty="0"/>
              <a:t> </a:t>
            </a:r>
            <a:r>
              <a:rPr dirty="0" err="1"/>
              <a:t>farið</a:t>
            </a:r>
            <a:r>
              <a:rPr dirty="0"/>
              <a:t> í </a:t>
            </a:r>
            <a:r>
              <a:rPr dirty="0" err="1"/>
              <a:t>þann</a:t>
            </a:r>
            <a:r>
              <a:rPr dirty="0"/>
              <a:t> </a:t>
            </a:r>
            <a:r>
              <a:rPr dirty="0" err="1"/>
              <a:t>framhaldsskóla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þig</a:t>
            </a:r>
            <a:r>
              <a:rPr dirty="0"/>
              <a:t> langar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5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20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Hvaða</a:t>
            </a:r>
            <a:r>
              <a:rPr dirty="0"/>
              <a:t> </a:t>
            </a:r>
            <a:r>
              <a:rPr dirty="0" err="1"/>
              <a:t>starf</a:t>
            </a:r>
            <a:r>
              <a:rPr dirty="0"/>
              <a:t>/</a:t>
            </a:r>
            <a:r>
              <a:rPr dirty="0" err="1"/>
              <a:t>vinnu</a:t>
            </a:r>
            <a:r>
              <a:rPr dirty="0"/>
              <a:t> </a:t>
            </a:r>
            <a:r>
              <a:rPr dirty="0" err="1"/>
              <a:t>hefurðu</a:t>
            </a:r>
            <a:r>
              <a:rPr dirty="0"/>
              <a:t> </a:t>
            </a:r>
            <a:r>
              <a:rPr dirty="0" err="1"/>
              <a:t>mestan</a:t>
            </a:r>
            <a:r>
              <a:rPr dirty="0"/>
              <a:t> </a:t>
            </a:r>
            <a:r>
              <a:rPr dirty="0" err="1"/>
              <a:t>áhuga</a:t>
            </a:r>
            <a:r>
              <a:rPr dirty="0"/>
              <a:t> á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framtíðarstarf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3006177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056164"/>
            <a:ext cx="76200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1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Hvernig</a:t>
            </a:r>
            <a:r>
              <a:rPr dirty="0"/>
              <a:t> </a:t>
            </a:r>
            <a:r>
              <a:rPr dirty="0" err="1"/>
              <a:t>finnst</a:t>
            </a:r>
            <a:r>
              <a:rPr dirty="0"/>
              <a:t> </a:t>
            </a:r>
            <a:r>
              <a:rPr dirty="0" err="1"/>
              <a:t>þér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vera í </a:t>
            </a:r>
            <a:r>
              <a:rPr dirty="0" err="1"/>
              <a:t>skóla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Svöruðu: </a:t>
            </a:r>
            <a:r>
              <a:rPr dirty="0"/>
              <a:t>380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3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9658"/>
            <a:ext cx="695079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29017"/>
            <a:ext cx="8229600" cy="391272"/>
          </a:xfrm>
        </p:spPr>
        <p:txBody>
          <a:bodyPr>
            <a:normAutofit fontScale="90000"/>
          </a:bodyPr>
          <a:lstStyle/>
          <a:p>
            <a:r>
              <a:rPr dirty="0"/>
              <a:t>22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Hefurðu</a:t>
            </a:r>
            <a:r>
              <a:rPr dirty="0"/>
              <a:t> </a:t>
            </a:r>
            <a:r>
              <a:rPr dirty="0" err="1"/>
              <a:t>einhvern</a:t>
            </a:r>
            <a:r>
              <a:rPr dirty="0"/>
              <a:t> </a:t>
            </a:r>
            <a:r>
              <a:rPr dirty="0" err="1"/>
              <a:t>tíma</a:t>
            </a:r>
            <a:r>
              <a:rPr dirty="0"/>
              <a:t> </a:t>
            </a:r>
            <a:r>
              <a:rPr dirty="0" err="1"/>
              <a:t>reynt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fá</a:t>
            </a:r>
            <a:r>
              <a:rPr dirty="0"/>
              <a:t> </a:t>
            </a:r>
            <a:r>
              <a:rPr dirty="0" err="1"/>
              <a:t>upplýsingar</a:t>
            </a:r>
            <a:r>
              <a:rPr dirty="0"/>
              <a:t> um </a:t>
            </a:r>
            <a:r>
              <a:rPr dirty="0" err="1"/>
              <a:t>starf</a:t>
            </a:r>
            <a:r>
              <a:rPr dirty="0"/>
              <a:t>,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hefðir</a:t>
            </a:r>
            <a:r>
              <a:rPr dirty="0"/>
              <a:t> </a:t>
            </a:r>
            <a:r>
              <a:rPr dirty="0" err="1"/>
              <a:t>áhuga</a:t>
            </a:r>
            <a:r>
              <a:rPr dirty="0"/>
              <a:t> á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hafa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framtíðarstarf</a:t>
            </a:r>
            <a:r>
              <a:rPr dirty="0"/>
              <a:t>, </a:t>
            </a:r>
            <a:r>
              <a:rPr dirty="0" err="1"/>
              <a:t>hjá</a:t>
            </a:r>
            <a:r>
              <a:rPr dirty="0"/>
              <a:t> </a:t>
            </a:r>
            <a:r>
              <a:rPr dirty="0" err="1"/>
              <a:t>einhverjum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er í </a:t>
            </a:r>
            <a:r>
              <a:rPr dirty="0" err="1"/>
              <a:t>slíku</a:t>
            </a:r>
            <a:r>
              <a:rPr dirty="0"/>
              <a:t> </a:t>
            </a:r>
            <a:r>
              <a:rPr dirty="0" err="1"/>
              <a:t>starfi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886486"/>
            <a:ext cx="5332506" cy="249144"/>
          </a:xfrm>
        </p:spPr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5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97464"/>
            <a:ext cx="7543800" cy="33655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23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Ég</a:t>
            </a:r>
            <a:r>
              <a:rPr dirty="0"/>
              <a:t> er </a:t>
            </a:r>
            <a:r>
              <a:rPr dirty="0" err="1"/>
              <a:t>sjálf</a:t>
            </a:r>
            <a:r>
              <a:rPr dirty="0"/>
              <a:t>(</a:t>
            </a:r>
            <a:r>
              <a:rPr dirty="0" err="1"/>
              <a:t>ur</a:t>
            </a:r>
            <a:r>
              <a:rPr dirty="0"/>
              <a:t>) </a:t>
            </a:r>
            <a:r>
              <a:rPr dirty="0" err="1"/>
              <a:t>fær</a:t>
            </a:r>
            <a:r>
              <a:rPr dirty="0"/>
              <a:t> um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ákveða</a:t>
            </a:r>
            <a:r>
              <a:rPr dirty="0"/>
              <a:t> í </a:t>
            </a:r>
            <a:r>
              <a:rPr dirty="0" err="1"/>
              <a:t>hvaða</a:t>
            </a:r>
            <a:r>
              <a:rPr dirty="0"/>
              <a:t> </a:t>
            </a:r>
            <a:r>
              <a:rPr dirty="0" err="1"/>
              <a:t>starf</a:t>
            </a:r>
            <a:r>
              <a:rPr dirty="0"/>
              <a:t> </a:t>
            </a:r>
            <a:r>
              <a:rPr dirty="0" err="1"/>
              <a:t>ég</a:t>
            </a:r>
            <a:r>
              <a:rPr dirty="0"/>
              <a:t> </a:t>
            </a:r>
            <a:r>
              <a:rPr dirty="0" err="1"/>
              <a:t>ætla</a:t>
            </a:r>
            <a:r>
              <a:rPr dirty="0"/>
              <a:t> </a:t>
            </a:r>
            <a:r>
              <a:rPr dirty="0" err="1"/>
              <a:t>án</a:t>
            </a:r>
            <a:r>
              <a:rPr dirty="0"/>
              <a:t> </a:t>
            </a:r>
            <a:r>
              <a:rPr dirty="0" err="1"/>
              <a:t>þess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leita</a:t>
            </a:r>
            <a:r>
              <a:rPr dirty="0"/>
              <a:t> </a:t>
            </a:r>
            <a:r>
              <a:rPr dirty="0" err="1"/>
              <a:t>ráða</a:t>
            </a:r>
            <a:r>
              <a:rPr dirty="0"/>
              <a:t> </a:t>
            </a:r>
            <a:r>
              <a:rPr dirty="0" err="1"/>
              <a:t>hjá</a:t>
            </a:r>
            <a:r>
              <a:rPr dirty="0"/>
              <a:t> </a:t>
            </a:r>
            <a:r>
              <a:rPr dirty="0" err="1"/>
              <a:t>foreldrum</a:t>
            </a:r>
            <a:r>
              <a:rPr dirty="0"/>
              <a:t> </a:t>
            </a:r>
            <a:r>
              <a:rPr dirty="0" err="1"/>
              <a:t>mínum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342    S</a:t>
            </a:r>
            <a:r>
              <a:rPr lang="is-IS" dirty="0" err="1"/>
              <a:t>lepptu</a:t>
            </a:r>
            <a:r>
              <a:rPr dirty="0"/>
              <a:t>: 38</a:t>
            </a:r>
          </a:p>
        </p:txBody>
      </p:sp>
      <p:pic>
        <p:nvPicPr>
          <p:cNvPr id="4" name="Picture 3" descr="chart11020175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24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Annað</a:t>
            </a:r>
            <a:r>
              <a:rPr dirty="0"/>
              <a:t> </a:t>
            </a:r>
            <a:r>
              <a:rPr dirty="0" err="1"/>
              <a:t>fólk</a:t>
            </a:r>
            <a:r>
              <a:rPr dirty="0"/>
              <a:t> </a:t>
            </a:r>
            <a:r>
              <a:rPr dirty="0" err="1"/>
              <a:t>veit</a:t>
            </a:r>
            <a:r>
              <a:rPr dirty="0"/>
              <a:t> </a:t>
            </a:r>
            <a:r>
              <a:rPr dirty="0" err="1"/>
              <a:t>betur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ég</a:t>
            </a:r>
            <a:r>
              <a:rPr dirty="0"/>
              <a:t> </a:t>
            </a:r>
            <a:r>
              <a:rPr dirty="0" err="1"/>
              <a:t>hvaða</a:t>
            </a:r>
            <a:r>
              <a:rPr dirty="0"/>
              <a:t> </a:t>
            </a:r>
            <a:r>
              <a:rPr dirty="0" err="1"/>
              <a:t>framtíðarmenntun</a:t>
            </a:r>
            <a:r>
              <a:rPr dirty="0"/>
              <a:t> 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framtíðarstarf</a:t>
            </a:r>
            <a:r>
              <a:rPr dirty="0"/>
              <a:t> er best </a:t>
            </a:r>
            <a:r>
              <a:rPr dirty="0" err="1"/>
              <a:t>fyrir</a:t>
            </a:r>
            <a:r>
              <a:rPr dirty="0"/>
              <a:t> </a:t>
            </a:r>
            <a:r>
              <a:rPr dirty="0" err="1"/>
              <a:t>mig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5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25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Konur</a:t>
            </a:r>
            <a:r>
              <a:rPr dirty="0"/>
              <a:t> </a:t>
            </a:r>
            <a:r>
              <a:rPr dirty="0" err="1"/>
              <a:t>vinna</a:t>
            </a:r>
            <a:r>
              <a:rPr dirty="0"/>
              <a:t> </a:t>
            </a:r>
            <a:r>
              <a:rPr dirty="0" err="1"/>
              <a:t>flest</a:t>
            </a:r>
            <a:r>
              <a:rPr dirty="0"/>
              <a:t> </a:t>
            </a:r>
            <a:r>
              <a:rPr dirty="0" err="1"/>
              <a:t>störf</a:t>
            </a:r>
            <a:r>
              <a:rPr dirty="0"/>
              <a:t> </a:t>
            </a:r>
            <a:r>
              <a:rPr dirty="0" err="1"/>
              <a:t>betur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karlar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343    S</a:t>
            </a:r>
            <a:r>
              <a:rPr lang="is-IS" dirty="0" err="1"/>
              <a:t>lepptu</a:t>
            </a:r>
            <a:r>
              <a:rPr dirty="0"/>
              <a:t>: 37</a:t>
            </a:r>
          </a:p>
        </p:txBody>
      </p:sp>
      <p:pic>
        <p:nvPicPr>
          <p:cNvPr id="4" name="Picture 3" descr="chart11020175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26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Karlar</a:t>
            </a:r>
            <a:r>
              <a:rPr dirty="0"/>
              <a:t> </a:t>
            </a:r>
            <a:r>
              <a:rPr dirty="0" err="1"/>
              <a:t>vinna</a:t>
            </a:r>
            <a:r>
              <a:rPr dirty="0"/>
              <a:t> </a:t>
            </a:r>
            <a:r>
              <a:rPr dirty="0" err="1"/>
              <a:t>flest</a:t>
            </a:r>
            <a:r>
              <a:rPr dirty="0"/>
              <a:t> </a:t>
            </a:r>
            <a:r>
              <a:rPr dirty="0" err="1"/>
              <a:t>störf</a:t>
            </a:r>
            <a:r>
              <a:rPr dirty="0"/>
              <a:t> </a:t>
            </a:r>
            <a:r>
              <a:rPr dirty="0" err="1"/>
              <a:t>betur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konur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342    S</a:t>
            </a:r>
            <a:r>
              <a:rPr lang="is-IS" dirty="0" err="1"/>
              <a:t>lepptu</a:t>
            </a:r>
            <a:r>
              <a:rPr dirty="0"/>
              <a:t>: 38</a:t>
            </a:r>
          </a:p>
        </p:txBody>
      </p:sp>
      <p:pic>
        <p:nvPicPr>
          <p:cNvPr id="4" name="Picture 3" descr="chart11020175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28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Hvað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besti</a:t>
            </a:r>
            <a:r>
              <a:rPr dirty="0"/>
              <a:t> </a:t>
            </a:r>
            <a:r>
              <a:rPr dirty="0" err="1"/>
              <a:t>vinur</a:t>
            </a:r>
            <a:r>
              <a:rPr dirty="0"/>
              <a:t> </a:t>
            </a:r>
            <a:r>
              <a:rPr dirty="0" err="1"/>
              <a:t>þinn</a:t>
            </a:r>
            <a:r>
              <a:rPr dirty="0"/>
              <a:t>/</a:t>
            </a:r>
            <a:r>
              <a:rPr dirty="0" err="1"/>
              <a:t>besta</a:t>
            </a:r>
            <a:r>
              <a:rPr dirty="0"/>
              <a:t> </a:t>
            </a:r>
            <a:r>
              <a:rPr dirty="0" err="1"/>
              <a:t>vinkona</a:t>
            </a:r>
            <a:r>
              <a:rPr dirty="0"/>
              <a:t> </a:t>
            </a:r>
            <a:r>
              <a:rPr dirty="0" err="1"/>
              <a:t>þín</a:t>
            </a:r>
            <a:r>
              <a:rPr dirty="0"/>
              <a:t> </a:t>
            </a:r>
            <a:r>
              <a:rPr dirty="0" err="1"/>
              <a:t>ætli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gera</a:t>
            </a:r>
            <a:r>
              <a:rPr dirty="0"/>
              <a:t> á </a:t>
            </a:r>
            <a:r>
              <a:rPr dirty="0" err="1"/>
              <a:t>næstu</a:t>
            </a:r>
            <a:r>
              <a:rPr dirty="0"/>
              <a:t> </a:t>
            </a:r>
            <a:r>
              <a:rPr dirty="0" err="1"/>
              <a:t>tveimur</a:t>
            </a:r>
            <a:r>
              <a:rPr dirty="0"/>
              <a:t> </a:t>
            </a:r>
            <a:r>
              <a:rPr dirty="0" err="1"/>
              <a:t>árum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7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29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Laun</a:t>
            </a:r>
            <a:r>
              <a:rPr dirty="0"/>
              <a:t> </a:t>
            </a:r>
            <a:r>
              <a:rPr dirty="0" err="1"/>
              <a:t>skipta</a:t>
            </a:r>
            <a:r>
              <a:rPr dirty="0"/>
              <a:t> </a:t>
            </a:r>
            <a:r>
              <a:rPr dirty="0" err="1"/>
              <a:t>máli</a:t>
            </a:r>
            <a:r>
              <a:rPr dirty="0"/>
              <a:t> </a:t>
            </a:r>
            <a:r>
              <a:rPr dirty="0" err="1"/>
              <a:t>þegar</a:t>
            </a:r>
            <a:r>
              <a:rPr dirty="0"/>
              <a:t> </a:t>
            </a:r>
            <a:r>
              <a:rPr dirty="0" err="1"/>
              <a:t>ég</a:t>
            </a:r>
            <a:r>
              <a:rPr dirty="0"/>
              <a:t> vel </a:t>
            </a:r>
            <a:r>
              <a:rPr dirty="0" err="1"/>
              <a:t>mér</a:t>
            </a:r>
            <a:r>
              <a:rPr dirty="0"/>
              <a:t> </a:t>
            </a:r>
            <a:r>
              <a:rPr dirty="0" err="1"/>
              <a:t>framtíðarstarf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362    S</a:t>
            </a:r>
            <a:r>
              <a:rPr lang="is-IS" dirty="0" err="1"/>
              <a:t>lepptu</a:t>
            </a:r>
            <a:r>
              <a:rPr dirty="0"/>
              <a:t>: 18</a:t>
            </a:r>
          </a:p>
        </p:txBody>
      </p:sp>
      <p:pic>
        <p:nvPicPr>
          <p:cNvPr id="4" name="Picture 3" descr="chart11020176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30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Hvað</a:t>
            </a:r>
            <a:r>
              <a:rPr dirty="0"/>
              <a:t> </a:t>
            </a:r>
            <a:r>
              <a:rPr dirty="0" err="1"/>
              <a:t>starfar</a:t>
            </a:r>
            <a:r>
              <a:rPr dirty="0"/>
              <a:t> </a:t>
            </a:r>
            <a:r>
              <a:rPr dirty="0" err="1"/>
              <a:t>pabbi</a:t>
            </a:r>
            <a:r>
              <a:rPr dirty="0"/>
              <a:t> </a:t>
            </a:r>
            <a:r>
              <a:rPr dirty="0" err="1"/>
              <a:t>þinn</a:t>
            </a:r>
            <a:r>
              <a:rPr dirty="0"/>
              <a:t>? (</a:t>
            </a:r>
            <a:r>
              <a:rPr dirty="0" err="1"/>
              <a:t>ef</a:t>
            </a:r>
            <a:r>
              <a:rPr dirty="0"/>
              <a:t> </a:t>
            </a:r>
            <a:r>
              <a:rPr dirty="0" err="1"/>
              <a:t>þarf</a:t>
            </a:r>
            <a:r>
              <a:rPr dirty="0"/>
              <a:t> </a:t>
            </a:r>
            <a:r>
              <a:rPr dirty="0" err="1"/>
              <a:t>má</a:t>
            </a:r>
            <a:r>
              <a:rPr dirty="0"/>
              <a:t> </a:t>
            </a:r>
            <a:r>
              <a:rPr dirty="0" err="1"/>
              <a:t>gefa</a:t>
            </a:r>
            <a:r>
              <a:rPr dirty="0"/>
              <a:t> </a:t>
            </a:r>
            <a:r>
              <a:rPr dirty="0" err="1"/>
              <a:t>örstutta</a:t>
            </a:r>
            <a:r>
              <a:rPr dirty="0"/>
              <a:t> </a:t>
            </a:r>
            <a:r>
              <a:rPr dirty="0" err="1"/>
              <a:t>lýsingu</a:t>
            </a:r>
            <a:r>
              <a:rPr dirty="0"/>
              <a:t> á </a:t>
            </a:r>
            <a:r>
              <a:rPr dirty="0" err="1"/>
              <a:t>starfinu</a:t>
            </a:r>
            <a:r>
              <a:rPr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314    S</a:t>
            </a:r>
            <a:r>
              <a:rPr lang="is-IS" dirty="0" err="1"/>
              <a:t>lepptu</a:t>
            </a:r>
            <a:r>
              <a:rPr dirty="0"/>
              <a:t>: 66</a:t>
            </a:r>
          </a:p>
        </p:txBody>
      </p:sp>
      <p:pic>
        <p:nvPicPr>
          <p:cNvPr id="4" name="Picture 3" descr="chart30061778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31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Hvernig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pabba</a:t>
            </a:r>
            <a:r>
              <a:rPr dirty="0"/>
              <a:t> </a:t>
            </a:r>
            <a:r>
              <a:rPr dirty="0" err="1"/>
              <a:t>þínum</a:t>
            </a:r>
            <a:r>
              <a:rPr dirty="0"/>
              <a:t> </a:t>
            </a:r>
            <a:r>
              <a:rPr dirty="0" err="1"/>
              <a:t>finnist</a:t>
            </a:r>
            <a:r>
              <a:rPr dirty="0"/>
              <a:t> </a:t>
            </a:r>
            <a:r>
              <a:rPr dirty="0" err="1"/>
              <a:t>vinnan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hann</a:t>
            </a:r>
            <a:r>
              <a:rPr dirty="0"/>
              <a:t> er 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6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9658"/>
            <a:ext cx="695079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Q32: Hvað starfar mamma þín?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312    Skipped: 68</a:t>
            </a:r>
          </a:p>
        </p:txBody>
      </p:sp>
      <p:pic>
        <p:nvPicPr>
          <p:cNvPr id="4" name="Picture 3" descr="chart30061779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724064" cy="391272"/>
          </a:xfrm>
        </p:spPr>
        <p:txBody>
          <a:bodyPr>
            <a:normAutofit fontScale="90000"/>
          </a:bodyPr>
          <a:lstStyle/>
          <a:p>
            <a:r>
              <a:rPr dirty="0"/>
              <a:t>2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hve</a:t>
            </a:r>
            <a:r>
              <a:rPr dirty="0"/>
              <a:t> </a:t>
            </a:r>
            <a:r>
              <a:rPr dirty="0" err="1"/>
              <a:t>miklu</a:t>
            </a:r>
            <a:r>
              <a:rPr dirty="0"/>
              <a:t> </a:t>
            </a:r>
            <a:r>
              <a:rPr dirty="0" err="1"/>
              <a:t>gagni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það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ert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læra</a:t>
            </a:r>
            <a:r>
              <a:rPr dirty="0"/>
              <a:t> í </a:t>
            </a:r>
            <a:r>
              <a:rPr dirty="0" err="1"/>
              <a:t>skólanum</a:t>
            </a:r>
            <a:r>
              <a:rPr dirty="0"/>
              <a:t> </a:t>
            </a:r>
            <a:r>
              <a:rPr dirty="0" err="1"/>
              <a:t>núna</a:t>
            </a:r>
            <a:r>
              <a:rPr dirty="0"/>
              <a:t> (í 10. </a:t>
            </a:r>
            <a:r>
              <a:rPr dirty="0" err="1"/>
              <a:t>bekk</a:t>
            </a:r>
            <a:r>
              <a:rPr dirty="0"/>
              <a:t>), </a:t>
            </a:r>
            <a:r>
              <a:rPr dirty="0" err="1"/>
              <a:t>muni</a:t>
            </a:r>
            <a:r>
              <a:rPr dirty="0"/>
              <a:t> </a:t>
            </a:r>
            <a:r>
              <a:rPr dirty="0" err="1"/>
              <a:t>koma</a:t>
            </a:r>
            <a:r>
              <a:rPr dirty="0"/>
              <a:t> </a:t>
            </a:r>
            <a:r>
              <a:rPr dirty="0" err="1"/>
              <a:t>þér</a:t>
            </a:r>
            <a:r>
              <a:rPr dirty="0"/>
              <a:t> í </a:t>
            </a:r>
            <a:r>
              <a:rPr dirty="0" err="1"/>
              <a:t>framtíðarstarfi</a:t>
            </a:r>
            <a:r>
              <a:rPr dirty="0"/>
              <a:t> </a:t>
            </a:r>
            <a:r>
              <a:rPr dirty="0" err="1"/>
              <a:t>þínu</a:t>
            </a:r>
            <a:r>
              <a:rPr dirty="0"/>
              <a:t>? (</a:t>
            </a:r>
            <a:r>
              <a:rPr dirty="0" err="1"/>
              <a:t>merktu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eitt</a:t>
            </a:r>
            <a:r>
              <a:rPr dirty="0"/>
              <a:t> </a:t>
            </a:r>
            <a:r>
              <a:rPr dirty="0" err="1"/>
              <a:t>atriði</a:t>
            </a:r>
            <a:r>
              <a:rPr dirty="0"/>
              <a:t>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Svöruðu: 380   Slepptu: 0</a:t>
            </a:r>
          </a:p>
        </p:txBody>
      </p:sp>
      <p:pic>
        <p:nvPicPr>
          <p:cNvPr id="4" name="Picture 3" descr="chart11020173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0878"/>
            <a:ext cx="6967900" cy="3577794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33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Hvernig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 </a:t>
            </a:r>
            <a:r>
              <a:rPr dirty="0" err="1"/>
              <a:t>mömmu</a:t>
            </a:r>
            <a:r>
              <a:rPr dirty="0"/>
              <a:t> </a:t>
            </a:r>
            <a:r>
              <a:rPr dirty="0" err="1"/>
              <a:t>þinni</a:t>
            </a:r>
            <a:r>
              <a:rPr dirty="0"/>
              <a:t> </a:t>
            </a:r>
            <a:r>
              <a:rPr dirty="0" err="1"/>
              <a:t>finnist</a:t>
            </a:r>
            <a:r>
              <a:rPr dirty="0"/>
              <a:t> </a:t>
            </a:r>
            <a:r>
              <a:rPr dirty="0" err="1"/>
              <a:t>vinnan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hún</a:t>
            </a:r>
            <a:r>
              <a:rPr dirty="0"/>
              <a:t> er 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9658"/>
            <a:ext cx="695079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36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Ertu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352    S</a:t>
            </a:r>
            <a:r>
              <a:rPr lang="is-IS" dirty="0" err="1"/>
              <a:t>lepptu</a:t>
            </a:r>
            <a:r>
              <a:rPr dirty="0"/>
              <a:t>: 28</a:t>
            </a:r>
          </a:p>
        </p:txBody>
      </p:sp>
      <p:pic>
        <p:nvPicPr>
          <p:cNvPr id="4" name="Picture 3" descr="chart11020176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37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Áttu</a:t>
            </a:r>
            <a:r>
              <a:rPr dirty="0"/>
              <a:t> </a:t>
            </a:r>
            <a:r>
              <a:rPr dirty="0" err="1"/>
              <a:t>heima</a:t>
            </a:r>
            <a:r>
              <a:rPr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379    S</a:t>
            </a:r>
            <a:r>
              <a:rPr lang="is-IS" dirty="0" err="1"/>
              <a:t>lepptu</a:t>
            </a:r>
            <a:r>
              <a:rPr dirty="0"/>
              <a:t>: 1</a:t>
            </a:r>
          </a:p>
        </p:txBody>
      </p:sp>
      <p:pic>
        <p:nvPicPr>
          <p:cNvPr id="4" name="Picture 3" descr="chart11020176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151414"/>
            <a:ext cx="7543800" cy="33655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38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Hjá</a:t>
            </a:r>
            <a:r>
              <a:rPr dirty="0"/>
              <a:t> </a:t>
            </a:r>
            <a:r>
              <a:rPr dirty="0" err="1"/>
              <a:t>hverjum</a:t>
            </a:r>
            <a:r>
              <a:rPr dirty="0"/>
              <a:t> </a:t>
            </a:r>
            <a:r>
              <a:rPr dirty="0" err="1"/>
              <a:t>býrðu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329    S</a:t>
            </a:r>
            <a:r>
              <a:rPr lang="is-IS" dirty="0" err="1"/>
              <a:t>lepptu</a:t>
            </a:r>
            <a:r>
              <a:rPr dirty="0"/>
              <a:t>: 51</a:t>
            </a:r>
          </a:p>
        </p:txBody>
      </p:sp>
      <p:pic>
        <p:nvPicPr>
          <p:cNvPr id="4" name="Picture 3" descr="chart11020177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39 </a:t>
            </a:r>
            <a:r>
              <a:rPr lang="is-IS" dirty="0"/>
              <a:t>.</a:t>
            </a:r>
            <a:r>
              <a:rPr dirty="0" err="1"/>
              <a:t>Hve</a:t>
            </a:r>
            <a:r>
              <a:rPr dirty="0"/>
              <a:t> </a:t>
            </a:r>
            <a:r>
              <a:rPr dirty="0" err="1"/>
              <a:t>margir</a:t>
            </a:r>
            <a:r>
              <a:rPr dirty="0"/>
              <a:t> </a:t>
            </a:r>
            <a:r>
              <a:rPr dirty="0" err="1"/>
              <a:t>búa</a:t>
            </a:r>
            <a:r>
              <a:rPr dirty="0"/>
              <a:t> á </a:t>
            </a:r>
            <a:r>
              <a:rPr dirty="0" err="1"/>
              <a:t>heimili</a:t>
            </a:r>
            <a:r>
              <a:rPr dirty="0"/>
              <a:t> </a:t>
            </a:r>
            <a:r>
              <a:rPr dirty="0" err="1"/>
              <a:t>þínu</a:t>
            </a:r>
            <a:r>
              <a:rPr dirty="0"/>
              <a:t>,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þér</a:t>
            </a:r>
            <a:r>
              <a:rPr dirty="0"/>
              <a:t> </a:t>
            </a:r>
            <a:r>
              <a:rPr dirty="0" err="1"/>
              <a:t>sjálfum</a:t>
            </a:r>
            <a:r>
              <a:rPr dirty="0"/>
              <a:t> </a:t>
            </a:r>
            <a:r>
              <a:rPr dirty="0" err="1"/>
              <a:t>meðtöldum</a:t>
            </a:r>
            <a:r>
              <a:rPr dirty="0"/>
              <a:t>/</a:t>
            </a:r>
            <a:r>
              <a:rPr dirty="0" err="1"/>
              <a:t>þér</a:t>
            </a:r>
            <a:r>
              <a:rPr dirty="0"/>
              <a:t> </a:t>
            </a:r>
            <a:r>
              <a:rPr dirty="0" err="1"/>
              <a:t>sjálfri</a:t>
            </a:r>
            <a:r>
              <a:rPr dirty="0"/>
              <a:t> </a:t>
            </a:r>
            <a:r>
              <a:rPr dirty="0" err="1"/>
              <a:t>meðtalinni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332    S</a:t>
            </a:r>
            <a:r>
              <a:rPr lang="is-IS" dirty="0" err="1"/>
              <a:t>lepptu</a:t>
            </a:r>
            <a:r>
              <a:rPr dirty="0"/>
              <a:t>: 48</a:t>
            </a:r>
          </a:p>
        </p:txBody>
      </p:sp>
      <p:pic>
        <p:nvPicPr>
          <p:cNvPr id="4" name="Picture 3" descr="chart11020177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790" y="1049658"/>
            <a:ext cx="718641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40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Búa</a:t>
            </a:r>
            <a:r>
              <a:rPr dirty="0"/>
              <a:t> </a:t>
            </a:r>
            <a:r>
              <a:rPr dirty="0" err="1"/>
              <a:t>afi</a:t>
            </a:r>
            <a:r>
              <a:rPr dirty="0"/>
              <a:t> </a:t>
            </a:r>
            <a:r>
              <a:rPr dirty="0" err="1"/>
              <a:t>þinn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/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amma</a:t>
            </a:r>
            <a:r>
              <a:rPr dirty="0"/>
              <a:t> </a:t>
            </a:r>
            <a:r>
              <a:rPr dirty="0" err="1"/>
              <a:t>þín</a:t>
            </a:r>
            <a:r>
              <a:rPr dirty="0"/>
              <a:t> á </a:t>
            </a:r>
            <a:r>
              <a:rPr dirty="0" err="1"/>
              <a:t>heimilinu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330    S</a:t>
            </a:r>
            <a:r>
              <a:rPr lang="is-IS" dirty="0" err="1"/>
              <a:t>lepptu</a:t>
            </a:r>
            <a:r>
              <a:rPr dirty="0"/>
              <a:t>: 50</a:t>
            </a:r>
          </a:p>
        </p:txBody>
      </p:sp>
      <p:pic>
        <p:nvPicPr>
          <p:cNvPr id="4" name="Picture 3" descr="chart11020177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41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Hvort</a:t>
            </a:r>
            <a:r>
              <a:rPr dirty="0"/>
              <a:t> </a:t>
            </a:r>
            <a:r>
              <a:rPr dirty="0" err="1"/>
              <a:t>eyðirðu</a:t>
            </a:r>
            <a:r>
              <a:rPr dirty="0"/>
              <a:t> </a:t>
            </a:r>
            <a:r>
              <a:rPr dirty="0" err="1"/>
              <a:t>meiri</a:t>
            </a:r>
            <a:r>
              <a:rPr dirty="0"/>
              <a:t> </a:t>
            </a:r>
            <a:r>
              <a:rPr dirty="0" err="1"/>
              <a:t>tíma</a:t>
            </a:r>
            <a:r>
              <a:rPr dirty="0"/>
              <a:t> </a:t>
            </a:r>
            <a:r>
              <a:rPr dirty="0" err="1"/>
              <a:t>með</a:t>
            </a:r>
            <a:r>
              <a:rPr dirty="0"/>
              <a:t> </a:t>
            </a:r>
            <a:r>
              <a:rPr dirty="0" err="1"/>
              <a:t>foreldrum</a:t>
            </a:r>
            <a:r>
              <a:rPr dirty="0"/>
              <a:t> </a:t>
            </a:r>
            <a:r>
              <a:rPr dirty="0" err="1"/>
              <a:t>þínum</a:t>
            </a:r>
            <a:r>
              <a:rPr dirty="0"/>
              <a:t> </a:t>
            </a:r>
            <a:r>
              <a:rPr dirty="0" err="1"/>
              <a:t>eða</a:t>
            </a:r>
            <a:r>
              <a:rPr dirty="0"/>
              <a:t> vinum </a:t>
            </a:r>
            <a:r>
              <a:rPr dirty="0" err="1"/>
              <a:t>þínum</a:t>
            </a:r>
            <a:r>
              <a:rPr dirty="0"/>
              <a:t> á </a:t>
            </a:r>
            <a:r>
              <a:rPr dirty="0" err="1"/>
              <a:t>hverjum</a:t>
            </a:r>
            <a:r>
              <a:rPr dirty="0"/>
              <a:t> </a:t>
            </a:r>
            <a:r>
              <a:rPr dirty="0" err="1"/>
              <a:t>degi</a:t>
            </a:r>
            <a:r>
              <a:rPr dirty="0"/>
              <a:t>,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jafnaði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332    S</a:t>
            </a:r>
            <a:r>
              <a:rPr lang="is-IS" dirty="0" err="1"/>
              <a:t>lepptu</a:t>
            </a:r>
            <a:r>
              <a:rPr dirty="0"/>
              <a:t>: 48</a:t>
            </a:r>
          </a:p>
        </p:txBody>
      </p:sp>
      <p:pic>
        <p:nvPicPr>
          <p:cNvPr id="4" name="Picture 3" descr="chart11020177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529017"/>
            <a:ext cx="8229600" cy="391272"/>
          </a:xfrm>
        </p:spPr>
        <p:txBody>
          <a:bodyPr>
            <a:normAutofit fontScale="90000"/>
          </a:bodyPr>
          <a:lstStyle/>
          <a:p>
            <a:r>
              <a:rPr dirty="0"/>
              <a:t>42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Hér</a:t>
            </a:r>
            <a:r>
              <a:rPr dirty="0"/>
              <a:t> er </a:t>
            </a:r>
            <a:r>
              <a:rPr dirty="0" err="1"/>
              <a:t>listi</a:t>
            </a:r>
            <a:r>
              <a:rPr dirty="0"/>
              <a:t> </a:t>
            </a:r>
            <a:r>
              <a:rPr dirty="0" err="1"/>
              <a:t>með</a:t>
            </a:r>
            <a:r>
              <a:rPr dirty="0"/>
              <a:t> 12 </a:t>
            </a:r>
            <a:r>
              <a:rPr dirty="0" err="1"/>
              <a:t>starfsheitum</a:t>
            </a:r>
            <a:r>
              <a:rPr dirty="0"/>
              <a:t>. </a:t>
            </a:r>
            <a:r>
              <a:rPr dirty="0" err="1"/>
              <a:t>Fólk</a:t>
            </a:r>
            <a:r>
              <a:rPr dirty="0"/>
              <a:t> </a:t>
            </a:r>
            <a:r>
              <a:rPr dirty="0" err="1"/>
              <a:t>telur</a:t>
            </a:r>
            <a:r>
              <a:rPr dirty="0"/>
              <a:t> </a:t>
            </a:r>
            <a:r>
              <a:rPr dirty="0" err="1"/>
              <a:t>þessi</a:t>
            </a:r>
            <a:r>
              <a:rPr dirty="0"/>
              <a:t> </a:t>
            </a:r>
            <a:r>
              <a:rPr dirty="0" err="1"/>
              <a:t>störf</a:t>
            </a:r>
            <a:r>
              <a:rPr dirty="0"/>
              <a:t> </a:t>
            </a:r>
            <a:r>
              <a:rPr dirty="0" err="1"/>
              <a:t>mismunandi</a:t>
            </a:r>
            <a:r>
              <a:rPr dirty="0"/>
              <a:t> </a:t>
            </a:r>
            <a:r>
              <a:rPr dirty="0" err="1"/>
              <a:t>mikilvæg</a:t>
            </a:r>
            <a:r>
              <a:rPr dirty="0"/>
              <a:t> í </a:t>
            </a:r>
            <a:r>
              <a:rPr dirty="0" err="1"/>
              <a:t>þjóðfélaginu.a</a:t>
            </a:r>
            <a:r>
              <a:rPr dirty="0"/>
              <a:t>. </a:t>
            </a:r>
            <a:r>
              <a:rPr dirty="0" err="1"/>
              <a:t>Merktu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, </a:t>
            </a:r>
            <a:r>
              <a:rPr dirty="0" err="1"/>
              <a:t>með</a:t>
            </a:r>
            <a:r>
              <a:rPr dirty="0"/>
              <a:t> </a:t>
            </a:r>
            <a:r>
              <a:rPr dirty="0" err="1"/>
              <a:t>því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 haka </a:t>
            </a:r>
            <a:r>
              <a:rPr dirty="0" err="1"/>
              <a:t>við</a:t>
            </a:r>
            <a:r>
              <a:rPr dirty="0"/>
              <a:t> </a:t>
            </a:r>
            <a:r>
              <a:rPr dirty="0" err="1"/>
              <a:t>einn</a:t>
            </a:r>
            <a:r>
              <a:rPr dirty="0"/>
              <a:t> </a:t>
            </a:r>
            <a:r>
              <a:rPr dirty="0" err="1"/>
              <a:t>valkost</a:t>
            </a:r>
            <a:r>
              <a:rPr dirty="0"/>
              <a:t> </a:t>
            </a:r>
            <a:r>
              <a:rPr dirty="0" err="1"/>
              <a:t>hjá</a:t>
            </a:r>
            <a:r>
              <a:rPr dirty="0"/>
              <a:t> </a:t>
            </a:r>
            <a:r>
              <a:rPr dirty="0" err="1"/>
              <a:t>hverju</a:t>
            </a:r>
            <a:r>
              <a:rPr dirty="0"/>
              <a:t> </a:t>
            </a:r>
            <a:r>
              <a:rPr dirty="0" err="1"/>
              <a:t>starfsheiti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861221"/>
            <a:ext cx="5332506" cy="249144"/>
          </a:xfrm>
        </p:spPr>
        <p:txBody>
          <a:bodyPr/>
          <a:lstStyle/>
          <a:p>
            <a:r>
              <a:rPr lang="is-IS" dirty="0"/>
              <a:t>Svöruðu</a:t>
            </a:r>
            <a:r>
              <a:rPr dirty="0"/>
              <a:t>: 333    S</a:t>
            </a:r>
            <a:r>
              <a:rPr lang="is-IS" dirty="0" err="1"/>
              <a:t>lepptu</a:t>
            </a:r>
            <a:r>
              <a:rPr dirty="0"/>
              <a:t>: 47</a:t>
            </a:r>
          </a:p>
        </p:txBody>
      </p:sp>
      <p:pic>
        <p:nvPicPr>
          <p:cNvPr id="4" name="Picture 3" descr="chart1102017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655" y="1195708"/>
            <a:ext cx="683868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752262"/>
            <a:ext cx="8229600" cy="391272"/>
          </a:xfrm>
        </p:spPr>
        <p:txBody>
          <a:bodyPr>
            <a:normAutofit fontScale="90000"/>
          </a:bodyPr>
          <a:lstStyle/>
          <a:p>
            <a:r>
              <a:rPr dirty="0"/>
              <a:t>43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Hér</a:t>
            </a:r>
            <a:r>
              <a:rPr dirty="0"/>
              <a:t> </a:t>
            </a:r>
            <a:r>
              <a:rPr dirty="0" err="1"/>
              <a:t>eru</a:t>
            </a:r>
            <a:r>
              <a:rPr dirty="0"/>
              <a:t> </a:t>
            </a:r>
            <a:r>
              <a:rPr dirty="0" err="1"/>
              <a:t>sömu</a:t>
            </a:r>
            <a:r>
              <a:rPr dirty="0"/>
              <a:t> </a:t>
            </a:r>
            <a:r>
              <a:rPr dirty="0" err="1"/>
              <a:t>starfsheiti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birtust</a:t>
            </a:r>
            <a:r>
              <a:rPr dirty="0"/>
              <a:t> í </a:t>
            </a:r>
            <a:r>
              <a:rPr dirty="0" err="1"/>
              <a:t>fyrri</a:t>
            </a:r>
            <a:r>
              <a:rPr dirty="0"/>
              <a:t> </a:t>
            </a:r>
            <a:r>
              <a:rPr dirty="0" err="1"/>
              <a:t>listanum</a:t>
            </a:r>
            <a:r>
              <a:rPr dirty="0"/>
              <a:t>. Sum </a:t>
            </a:r>
            <a:r>
              <a:rPr dirty="0" err="1"/>
              <a:t>þessara</a:t>
            </a:r>
            <a:r>
              <a:rPr dirty="0"/>
              <a:t> </a:t>
            </a:r>
            <a:r>
              <a:rPr dirty="0" err="1"/>
              <a:t>starfa</a:t>
            </a:r>
            <a:r>
              <a:rPr dirty="0"/>
              <a:t> </a:t>
            </a:r>
            <a:r>
              <a:rPr dirty="0" err="1"/>
              <a:t>njóta</a:t>
            </a:r>
            <a:r>
              <a:rPr dirty="0"/>
              <a:t> </a:t>
            </a:r>
            <a:r>
              <a:rPr dirty="0" err="1"/>
              <a:t>meiri</a:t>
            </a:r>
            <a:r>
              <a:rPr dirty="0"/>
              <a:t> </a:t>
            </a:r>
            <a:r>
              <a:rPr dirty="0" err="1"/>
              <a:t>virðingar</a:t>
            </a:r>
            <a:r>
              <a:rPr dirty="0"/>
              <a:t>, 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hafa</a:t>
            </a:r>
            <a:r>
              <a:rPr dirty="0"/>
              <a:t> </a:t>
            </a:r>
            <a:r>
              <a:rPr dirty="0" err="1"/>
              <a:t>hærri</a:t>
            </a:r>
            <a:r>
              <a:rPr dirty="0"/>
              <a:t> </a:t>
            </a:r>
            <a:r>
              <a:rPr dirty="0" err="1"/>
              <a:t>stöðu</a:t>
            </a:r>
            <a:r>
              <a:rPr dirty="0"/>
              <a:t>,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önnur</a:t>
            </a:r>
            <a:r>
              <a:rPr dirty="0"/>
              <a:t>, </a:t>
            </a:r>
            <a:r>
              <a:rPr dirty="0" err="1"/>
              <a:t>þ.e</a:t>
            </a:r>
            <a:r>
              <a:rPr dirty="0"/>
              <a:t>. </a:t>
            </a:r>
            <a:r>
              <a:rPr dirty="0" err="1"/>
              <a:t>fólk</a:t>
            </a:r>
            <a:r>
              <a:rPr dirty="0"/>
              <a:t> </a:t>
            </a:r>
            <a:r>
              <a:rPr dirty="0" err="1"/>
              <a:t>lítur</a:t>
            </a:r>
            <a:r>
              <a:rPr dirty="0"/>
              <a:t> </a:t>
            </a:r>
            <a:r>
              <a:rPr dirty="0" err="1"/>
              <a:t>fremur</a:t>
            </a:r>
            <a:r>
              <a:rPr dirty="0"/>
              <a:t> </a:t>
            </a:r>
            <a:r>
              <a:rPr dirty="0" err="1"/>
              <a:t>upp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manna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eru</a:t>
            </a:r>
            <a:r>
              <a:rPr dirty="0"/>
              <a:t> í </a:t>
            </a:r>
            <a:r>
              <a:rPr dirty="0" err="1"/>
              <a:t>ákveðnum</a:t>
            </a:r>
            <a:r>
              <a:rPr dirty="0"/>
              <a:t> </a:t>
            </a:r>
            <a:r>
              <a:rPr dirty="0" err="1"/>
              <a:t>störfum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öðrum.a</a:t>
            </a:r>
            <a:r>
              <a:rPr dirty="0"/>
              <a:t>.   </a:t>
            </a:r>
            <a:r>
              <a:rPr dirty="0" err="1"/>
              <a:t>Merktu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, </a:t>
            </a:r>
            <a:r>
              <a:rPr dirty="0" err="1"/>
              <a:t>með</a:t>
            </a:r>
            <a:r>
              <a:rPr dirty="0"/>
              <a:t> </a:t>
            </a:r>
            <a:r>
              <a:rPr dirty="0" err="1"/>
              <a:t>því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 haka 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einn</a:t>
            </a:r>
            <a:r>
              <a:rPr dirty="0"/>
              <a:t> </a:t>
            </a:r>
            <a:r>
              <a:rPr dirty="0" err="1"/>
              <a:t>valkost</a:t>
            </a:r>
            <a:r>
              <a:rPr dirty="0"/>
              <a:t> </a:t>
            </a:r>
            <a:r>
              <a:rPr dirty="0" err="1"/>
              <a:t>hjá</a:t>
            </a:r>
            <a:r>
              <a:rPr dirty="0"/>
              <a:t> </a:t>
            </a:r>
            <a:r>
              <a:rPr dirty="0" err="1"/>
              <a:t>hverju</a:t>
            </a:r>
            <a:r>
              <a:rPr dirty="0"/>
              <a:t> </a:t>
            </a:r>
            <a:r>
              <a:rPr dirty="0" err="1"/>
              <a:t>starfsheiti</a:t>
            </a:r>
            <a:r>
              <a:rPr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1045962"/>
            <a:ext cx="5332506" cy="249144"/>
          </a:xfrm>
        </p:spPr>
        <p:txBody>
          <a:bodyPr/>
          <a:lstStyle/>
          <a:p>
            <a:r>
              <a:rPr lang="is-IS" dirty="0"/>
              <a:t>Svöruðu</a:t>
            </a:r>
            <a:r>
              <a:rPr dirty="0"/>
              <a:t>: 331    S</a:t>
            </a:r>
            <a:r>
              <a:rPr lang="is-IS" dirty="0" err="1"/>
              <a:t>lepptu</a:t>
            </a:r>
            <a:r>
              <a:rPr dirty="0"/>
              <a:t>: 49</a:t>
            </a:r>
          </a:p>
        </p:txBody>
      </p:sp>
      <p:pic>
        <p:nvPicPr>
          <p:cNvPr id="4" name="Picture 3" descr="chart11020177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830" y="1241106"/>
            <a:ext cx="632833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44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Kvíðirðu</a:t>
            </a:r>
            <a:r>
              <a:rPr dirty="0"/>
              <a:t> </a:t>
            </a:r>
            <a:r>
              <a:rPr dirty="0" err="1"/>
              <a:t>fyrir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 </a:t>
            </a:r>
            <a:r>
              <a:rPr dirty="0" err="1"/>
              <a:t>framhaldsskóla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361    S</a:t>
            </a:r>
            <a:r>
              <a:rPr lang="is-IS" dirty="0" err="1"/>
              <a:t>lepptu</a:t>
            </a:r>
            <a:r>
              <a:rPr dirty="0"/>
              <a:t>: 19</a:t>
            </a:r>
          </a:p>
        </p:txBody>
      </p:sp>
      <p:pic>
        <p:nvPicPr>
          <p:cNvPr id="4" name="Picture 3" descr="chart11020177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3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hve</a:t>
            </a:r>
            <a:r>
              <a:rPr dirty="0"/>
              <a:t> </a:t>
            </a:r>
            <a:r>
              <a:rPr dirty="0" err="1"/>
              <a:t>miklu</a:t>
            </a:r>
            <a:r>
              <a:rPr dirty="0"/>
              <a:t> </a:t>
            </a:r>
            <a:r>
              <a:rPr dirty="0" err="1"/>
              <a:t>gagni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nám</a:t>
            </a:r>
            <a:r>
              <a:rPr dirty="0"/>
              <a:t> í </a:t>
            </a:r>
            <a:r>
              <a:rPr dirty="0" err="1"/>
              <a:t>framhaldsskóla</a:t>
            </a:r>
            <a:r>
              <a:rPr dirty="0"/>
              <a:t> </a:t>
            </a:r>
            <a:r>
              <a:rPr dirty="0" err="1"/>
              <a:t>komi</a:t>
            </a:r>
            <a:r>
              <a:rPr dirty="0"/>
              <a:t> </a:t>
            </a:r>
            <a:r>
              <a:rPr dirty="0" err="1"/>
              <a:t>þér</a:t>
            </a:r>
            <a:r>
              <a:rPr dirty="0"/>
              <a:t> í </a:t>
            </a:r>
            <a:r>
              <a:rPr dirty="0" err="1"/>
              <a:t>framtíðinni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361    S</a:t>
            </a:r>
            <a:r>
              <a:rPr lang="is-IS" dirty="0" err="1"/>
              <a:t>lepptu</a:t>
            </a:r>
            <a:r>
              <a:rPr dirty="0"/>
              <a:t>: 19</a:t>
            </a:r>
          </a:p>
        </p:txBody>
      </p:sp>
      <p:pic>
        <p:nvPicPr>
          <p:cNvPr id="4" name="Picture 3" descr="chart11020173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9658"/>
            <a:ext cx="695079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45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Skóli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379    S</a:t>
            </a:r>
            <a:r>
              <a:rPr lang="is-IS" dirty="0" err="1"/>
              <a:t>lepptu</a:t>
            </a:r>
            <a:r>
              <a:rPr dirty="0"/>
              <a:t>: 1</a:t>
            </a:r>
          </a:p>
        </p:txBody>
      </p:sp>
      <p:pic>
        <p:nvPicPr>
          <p:cNvPr id="4" name="Picture 3" descr="chart30059011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151414"/>
            <a:ext cx="7543800" cy="3365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5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</a:t>
            </a:r>
            <a:r>
              <a:rPr dirty="0"/>
              <a:t> </a:t>
            </a:r>
            <a:r>
              <a:rPr dirty="0" err="1"/>
              <a:t>miklum</a:t>
            </a:r>
            <a:r>
              <a:rPr dirty="0"/>
              <a:t> </a:t>
            </a:r>
            <a:r>
              <a:rPr dirty="0" err="1"/>
              <a:t>tíma</a:t>
            </a:r>
            <a:r>
              <a:rPr dirty="0"/>
              <a:t> </a:t>
            </a:r>
            <a:r>
              <a:rPr dirty="0" err="1"/>
              <a:t>eyðirðu</a:t>
            </a:r>
            <a:r>
              <a:rPr dirty="0"/>
              <a:t>,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meðaltali</a:t>
            </a:r>
            <a:r>
              <a:rPr dirty="0"/>
              <a:t>, í </a:t>
            </a:r>
            <a:r>
              <a:rPr dirty="0" err="1"/>
              <a:t>heimanám</a:t>
            </a:r>
            <a:r>
              <a:rPr dirty="0"/>
              <a:t> á </a:t>
            </a:r>
            <a:r>
              <a:rPr dirty="0" err="1"/>
              <a:t>hverjum</a:t>
            </a:r>
            <a:r>
              <a:rPr dirty="0"/>
              <a:t> </a:t>
            </a:r>
            <a:r>
              <a:rPr dirty="0" err="1"/>
              <a:t>degi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4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00" y="1049658"/>
            <a:ext cx="6950799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6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</a:t>
            </a:r>
            <a:r>
              <a:rPr dirty="0"/>
              <a:t> oft </a:t>
            </a:r>
            <a:r>
              <a:rPr dirty="0" err="1"/>
              <a:t>spyrja</a:t>
            </a:r>
            <a:r>
              <a:rPr dirty="0"/>
              <a:t> </a:t>
            </a:r>
            <a:r>
              <a:rPr dirty="0" err="1"/>
              <a:t>pabbi</a:t>
            </a:r>
            <a:r>
              <a:rPr dirty="0"/>
              <a:t> </a:t>
            </a:r>
            <a:r>
              <a:rPr dirty="0" err="1"/>
              <a:t>þinn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mamma </a:t>
            </a:r>
            <a:r>
              <a:rPr dirty="0" err="1"/>
              <a:t>þín</a:t>
            </a:r>
            <a:r>
              <a:rPr dirty="0"/>
              <a:t> </a:t>
            </a:r>
            <a:r>
              <a:rPr dirty="0" err="1"/>
              <a:t>þig</a:t>
            </a:r>
            <a:r>
              <a:rPr dirty="0"/>
              <a:t> </a:t>
            </a:r>
            <a:r>
              <a:rPr dirty="0" err="1"/>
              <a:t>hvort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hafir</a:t>
            </a:r>
            <a:r>
              <a:rPr dirty="0"/>
              <a:t> </a:t>
            </a:r>
            <a:r>
              <a:rPr dirty="0" err="1"/>
              <a:t>lokið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heimanámið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356    S</a:t>
            </a:r>
            <a:r>
              <a:rPr lang="is-IS" dirty="0" err="1"/>
              <a:t>lepptu</a:t>
            </a:r>
            <a:r>
              <a:rPr dirty="0"/>
              <a:t>: 24</a:t>
            </a:r>
          </a:p>
        </p:txBody>
      </p:sp>
      <p:pic>
        <p:nvPicPr>
          <p:cNvPr id="4" name="Picture 3" descr="chart11020174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7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Hve</a:t>
            </a:r>
            <a:r>
              <a:rPr dirty="0"/>
              <a:t> </a:t>
            </a:r>
            <a:r>
              <a:rPr dirty="0" err="1"/>
              <a:t>mikinn</a:t>
            </a:r>
            <a:r>
              <a:rPr dirty="0"/>
              <a:t> </a:t>
            </a:r>
            <a:r>
              <a:rPr dirty="0" err="1"/>
              <a:t>áhuga</a:t>
            </a:r>
            <a:r>
              <a:rPr dirty="0"/>
              <a:t> </a:t>
            </a:r>
            <a:r>
              <a:rPr dirty="0" err="1"/>
              <a:t>sýna</a:t>
            </a:r>
            <a:r>
              <a:rPr dirty="0"/>
              <a:t> </a:t>
            </a:r>
            <a:r>
              <a:rPr dirty="0" err="1"/>
              <a:t>pabbi</a:t>
            </a:r>
            <a:r>
              <a:rPr dirty="0"/>
              <a:t> </a:t>
            </a:r>
            <a:r>
              <a:rPr dirty="0" err="1"/>
              <a:t>þinn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mamma </a:t>
            </a:r>
            <a:r>
              <a:rPr dirty="0" err="1"/>
              <a:t>þín</a:t>
            </a:r>
            <a:r>
              <a:rPr dirty="0"/>
              <a:t> á </a:t>
            </a:r>
            <a:r>
              <a:rPr dirty="0" err="1"/>
              <a:t>því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þú</a:t>
            </a:r>
            <a:r>
              <a:rPr dirty="0"/>
              <a:t> </a:t>
            </a:r>
            <a:r>
              <a:rPr dirty="0" err="1"/>
              <a:t>ert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gera</a:t>
            </a:r>
            <a:r>
              <a:rPr dirty="0"/>
              <a:t> í </a:t>
            </a:r>
            <a:r>
              <a:rPr dirty="0" err="1"/>
              <a:t>skólanum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4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8</a:t>
            </a:r>
            <a:r>
              <a:rPr lang="is-IS" dirty="0"/>
              <a:t>.</a:t>
            </a:r>
            <a:r>
              <a:rPr dirty="0"/>
              <a:t> </a:t>
            </a:r>
            <a:r>
              <a:rPr dirty="0" err="1"/>
              <a:t>Hefur</a:t>
            </a:r>
            <a:r>
              <a:rPr dirty="0"/>
              <a:t> </a:t>
            </a:r>
            <a:r>
              <a:rPr dirty="0" err="1"/>
              <a:t>starfsfræðslan</a:t>
            </a:r>
            <a:r>
              <a:rPr dirty="0"/>
              <a:t> 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starfskynningin</a:t>
            </a:r>
            <a:r>
              <a:rPr dirty="0"/>
              <a:t> í </a:t>
            </a:r>
            <a:r>
              <a:rPr dirty="0" err="1"/>
              <a:t>skólanum</a:t>
            </a:r>
            <a:r>
              <a:rPr dirty="0"/>
              <a:t> </a:t>
            </a:r>
            <a:r>
              <a:rPr dirty="0" err="1"/>
              <a:t>þínum</a:t>
            </a:r>
            <a:r>
              <a:rPr dirty="0"/>
              <a:t> </a:t>
            </a:r>
            <a:r>
              <a:rPr dirty="0" err="1"/>
              <a:t>auðveldað</a:t>
            </a:r>
            <a:r>
              <a:rPr dirty="0"/>
              <a:t> </a:t>
            </a:r>
            <a:r>
              <a:rPr dirty="0" err="1"/>
              <a:t>þér</a:t>
            </a:r>
            <a:r>
              <a:rPr dirty="0"/>
              <a:t> 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finna</a:t>
            </a:r>
            <a:r>
              <a:rPr dirty="0"/>
              <a:t> </a:t>
            </a:r>
            <a:r>
              <a:rPr dirty="0" err="1"/>
              <a:t>rétta</a:t>
            </a:r>
            <a:r>
              <a:rPr dirty="0"/>
              <a:t> </a:t>
            </a:r>
            <a:r>
              <a:rPr dirty="0" err="1"/>
              <a:t>skólann</a:t>
            </a:r>
            <a:r>
              <a:rPr dirty="0"/>
              <a:t> </a:t>
            </a:r>
            <a:r>
              <a:rPr dirty="0" err="1"/>
              <a:t>eða</a:t>
            </a:r>
            <a:r>
              <a:rPr dirty="0"/>
              <a:t> </a:t>
            </a:r>
            <a:r>
              <a:rPr dirty="0" err="1"/>
              <a:t>starfið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Svöruðu</a:t>
            </a:r>
            <a:r>
              <a:rPr dirty="0"/>
              <a:t>: 352    S</a:t>
            </a:r>
            <a:r>
              <a:rPr lang="is-IS" dirty="0" err="1"/>
              <a:t>lepptu</a:t>
            </a:r>
            <a:r>
              <a:rPr dirty="0"/>
              <a:t>: 28</a:t>
            </a:r>
          </a:p>
        </p:txBody>
      </p:sp>
      <p:pic>
        <p:nvPicPr>
          <p:cNvPr id="4" name="Picture 3" descr="chart11020174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05616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483402"/>
            <a:ext cx="8229600" cy="391272"/>
          </a:xfrm>
        </p:spPr>
        <p:txBody>
          <a:bodyPr>
            <a:normAutofit fontScale="90000"/>
          </a:bodyPr>
          <a:lstStyle/>
          <a:p>
            <a:r>
              <a:rPr lang="is-IS" dirty="0"/>
              <a:t>9.</a:t>
            </a:r>
            <a:r>
              <a:rPr dirty="0"/>
              <a:t> </a:t>
            </a:r>
            <a:r>
              <a:rPr dirty="0" err="1"/>
              <a:t>Hversu</a:t>
            </a:r>
            <a:r>
              <a:rPr dirty="0"/>
              <a:t> </a:t>
            </a:r>
            <a:r>
              <a:rPr dirty="0" err="1"/>
              <a:t>gagnleg</a:t>
            </a:r>
            <a:r>
              <a:rPr dirty="0"/>
              <a:t> </a:t>
            </a:r>
            <a:r>
              <a:rPr dirty="0" err="1"/>
              <a:t>heldurðu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aðstoð</a:t>
            </a:r>
            <a:r>
              <a:rPr dirty="0"/>
              <a:t> </a:t>
            </a:r>
            <a:r>
              <a:rPr dirty="0" err="1"/>
              <a:t>náms</a:t>
            </a:r>
            <a:r>
              <a:rPr dirty="0"/>
              <a:t>-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starfsráðgjafa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nemendur</a:t>
            </a:r>
            <a:r>
              <a:rPr dirty="0"/>
              <a:t> </a:t>
            </a:r>
            <a:r>
              <a:rPr dirty="0" err="1"/>
              <a:t>sé</a:t>
            </a:r>
            <a:r>
              <a:rPr dirty="0"/>
              <a:t> </a:t>
            </a:r>
            <a:r>
              <a:rPr dirty="0" err="1"/>
              <a:t>við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finna</a:t>
            </a:r>
            <a:r>
              <a:rPr dirty="0"/>
              <a:t>:  a) </a:t>
            </a:r>
            <a:r>
              <a:rPr dirty="0" err="1"/>
              <a:t>rétta</a:t>
            </a:r>
            <a:r>
              <a:rPr dirty="0"/>
              <a:t> </a:t>
            </a:r>
            <a:r>
              <a:rPr dirty="0" err="1"/>
              <a:t>skólann</a:t>
            </a:r>
            <a:r>
              <a:rPr dirty="0"/>
              <a:t> </a:t>
            </a:r>
            <a:r>
              <a:rPr lang="is-IS" dirty="0"/>
              <a:t>eða</a:t>
            </a:r>
            <a:r>
              <a:rPr dirty="0"/>
              <a:t> b) </a:t>
            </a:r>
            <a:r>
              <a:rPr dirty="0" err="1"/>
              <a:t>rétta</a:t>
            </a:r>
            <a:r>
              <a:rPr dirty="0"/>
              <a:t> </a:t>
            </a:r>
            <a:r>
              <a:rPr dirty="0" err="1"/>
              <a:t>starfið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að</a:t>
            </a:r>
            <a:r>
              <a:rPr dirty="0"/>
              <a:t> </a:t>
            </a:r>
            <a:r>
              <a:rPr dirty="0" err="1"/>
              <a:t>fara</a:t>
            </a:r>
            <a:r>
              <a:rPr dirty="0"/>
              <a:t> í </a:t>
            </a:r>
            <a:r>
              <a:rPr dirty="0" err="1"/>
              <a:t>eftir</a:t>
            </a:r>
            <a:r>
              <a:rPr dirty="0"/>
              <a:t> 10. </a:t>
            </a:r>
            <a:r>
              <a:rPr dirty="0" err="1"/>
              <a:t>bekk</a:t>
            </a:r>
            <a:r>
              <a:rPr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861221"/>
            <a:ext cx="5332506" cy="249144"/>
          </a:xfrm>
        </p:spPr>
        <p:txBody>
          <a:bodyPr/>
          <a:lstStyle/>
          <a:p>
            <a:r>
              <a:rPr lang="is-IS" dirty="0"/>
              <a:t>Svöruðu</a:t>
            </a:r>
            <a:r>
              <a:rPr dirty="0"/>
              <a:t>: 380    S</a:t>
            </a:r>
            <a:r>
              <a:rPr lang="is-IS" dirty="0" err="1"/>
              <a:t>lepptu</a:t>
            </a:r>
            <a:r>
              <a:rPr dirty="0"/>
              <a:t>: 0</a:t>
            </a:r>
          </a:p>
        </p:txBody>
      </p:sp>
      <p:pic>
        <p:nvPicPr>
          <p:cNvPr id="4" name="Picture 3" descr="chart11020174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02214"/>
            <a:ext cx="7543800" cy="355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575</TotalTime>
  <Words>1074</Words>
  <Application>Microsoft Office PowerPoint</Application>
  <PresentationFormat>On-screen Show (16:9)</PresentationFormat>
  <Paragraphs>80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Helvetica Neue</vt:lpstr>
      <vt:lpstr>SM-template-20140529</vt:lpstr>
      <vt:lpstr>Data slides</vt:lpstr>
      <vt:lpstr>Response Summary</vt:lpstr>
      <vt:lpstr>Úrtak: 380 nemendur (8,6% af öllum nemendum í 10. bekk íslenska grunnskólans skólaárið 2020 – 2021).</vt:lpstr>
      <vt:lpstr>1. Hvernig finnst þér að vera í skóla?</vt:lpstr>
      <vt:lpstr>2. Að hve miklu gagni heldurðu að það sem þú ert að læra í skólanum núna (í 10. bekk), muni koma þér í framtíðarstarfi þínu? (merktu við eitt atriði).</vt:lpstr>
      <vt:lpstr>3. Að hve miklu gagni heldurðu að nám í framhaldsskóla komi þér í framtíðinni?</vt:lpstr>
      <vt:lpstr>5. Hve miklum tíma eyðirðu, að meðaltali, í heimanám á hverjum degi?</vt:lpstr>
      <vt:lpstr>6. Hve oft spyrja pabbi þinn og mamma þín þig hvort þú hafir lokið við heimanámið?</vt:lpstr>
      <vt:lpstr>7. Hve mikinn áhuga sýna pabbi þinn og mamma þín á því sem þú ert að gera í skólanum?</vt:lpstr>
      <vt:lpstr>8. Hefur starfsfræðslan eða starfskynningin í skólanum þínum auðveldað þér að finna rétta skólann eða starfið til að fara í?</vt:lpstr>
      <vt:lpstr>9. Hversu gagnleg heldurðu að aðstoð náms- og starfsráðgjafa við nemendur sé við að finna:  a) rétta skólann eða b) rétta starfið til að fara í eftir 10. bekk?</vt:lpstr>
      <vt:lpstr>10. Vinnurðu með skólanum um þessar mundir? (hér er ekki átt við vinnu í skólafríum).</vt:lpstr>
      <vt:lpstr>11. Hefur mamma þín talað um það við þig hvort þú ættir að fara í framhaldsskóla eða fara að vinna strax og þú ert búin(n) með 10. bekk?</vt:lpstr>
      <vt:lpstr>12. Hefur pabbi þinn talað um það við þig hvort þú ættir að fara í framhaldsskóla eða fara að vinna strax og þú ert búin(n) með 10. bekk?</vt:lpstr>
      <vt:lpstr>13. Hversu oft heldurðu að foreldrar þínir tali um framtíðarstarf þitt?</vt:lpstr>
      <vt:lpstr>14. Hvað telja neðantaldir aðilar að þú eigir að gera þegar þú ert búin(n) með 10. bekk?</vt:lpstr>
      <vt:lpstr>15. Hefur einhver neðantalinna aðila verið í þeim framhaldsskóla (eða sams konar skóla) eða þeirri vinnu sem þú ætlar í (sem þig langar til að fara í) eftir 10. bekk eða í framtíðinni?</vt:lpstr>
      <vt:lpstr>16. Hverjum neðantalinna aðila myndirðu treysta best til að gefa þér góð ráð varðandi framtíðarnám og/eða framtíðarstarf? Merktu aðeins við tvo aðila.</vt:lpstr>
      <vt:lpstr>17. Hvað heldurðu að þú munir gera næsta árið?</vt:lpstr>
      <vt:lpstr>18. Heldurðu að einkunnir þínar séu nógu góðar til að þú getir farið í þann framhaldsskóla sem þig langar að fara í?</vt:lpstr>
      <vt:lpstr>20. Hvaða starf/vinnu hefurðu mestan áhuga á að fara í sem framtíðarstarf?</vt:lpstr>
      <vt:lpstr>22. Hefurðu einhvern tíma reynt að fá upplýsingar um starf, sem þú hefðir áhuga á að hafa sem framtíðarstarf, hjá einhverjum sem er í slíku starfi?</vt:lpstr>
      <vt:lpstr>23. Ég er sjálf(ur) fær um að ákveða í hvaða starf ég ætla án þess að leita ráða hjá foreldrum mínum.</vt:lpstr>
      <vt:lpstr>24. Annað fólk veit betur en ég hvaða framtíðarmenntun eða framtíðarstarf er best fyrir mig.</vt:lpstr>
      <vt:lpstr>25. Konur vinna flest störf betur en karlar.</vt:lpstr>
      <vt:lpstr>26. Karlar vinna flest störf betur en konur.</vt:lpstr>
      <vt:lpstr>28. Hvað heldurðu að besti vinur þinn/besta vinkona þín ætli að gera á næstu tveimur árum?</vt:lpstr>
      <vt:lpstr>29. Laun skipta máli þegar ég vel mér framtíðarstarf.</vt:lpstr>
      <vt:lpstr>30. Hvað starfar pabbi þinn? (ef þarf má gefa örstutta lýsingu á starfinu)</vt:lpstr>
      <vt:lpstr>31. Hvernig heldurðu að pabba þínum finnist vinnan sem hann er í?</vt:lpstr>
      <vt:lpstr>Q32: Hvað starfar mamma þín?</vt:lpstr>
      <vt:lpstr>33. Hvernig heldurðu að mömmu þinni finnist vinnan sem hún er í?</vt:lpstr>
      <vt:lpstr>36. Ertu?</vt:lpstr>
      <vt:lpstr>37. Áttu heima:</vt:lpstr>
      <vt:lpstr>38. Hjá hverjum býrðu?</vt:lpstr>
      <vt:lpstr>39 .Hve margir búa á heimili þínu, að þér sjálfum meðtöldum/þér sjálfri meðtalinni?</vt:lpstr>
      <vt:lpstr>40. Búa afi þinn og/eða amma þín á heimilinu?</vt:lpstr>
      <vt:lpstr>41. Hvort eyðirðu meiri tíma með foreldrum þínum eða vinum þínum á hverjum degi, að jafnaði?</vt:lpstr>
      <vt:lpstr>42. Hér er listi með 12 starfsheitum. Fólk telur þessi störf mismunandi mikilvæg í þjóðfélaginu.a. Merktu við, með því að haka við einn valkost hjá hverju starfsheiti.</vt:lpstr>
      <vt:lpstr>43. Hér eru sömu starfsheiti og birtust í fyrri listanum. Sum þessara starfa njóta meiri virðingar, eða hafa hærri stöðu, en önnur, þ.e. fólk lítur fremur upp til manna sem eru í ákveðnum störfum en öðrum.a.   Merktu við, með því að haka við einn valkost hjá hverju starfsheiti.</vt:lpstr>
      <vt:lpstr>44. Kvíðirðu fyrir að fara í framhaldsskóla?</vt:lpstr>
      <vt:lpstr>45. Skóli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Hallur Skulason</cp:lastModifiedBy>
  <cp:revision>90</cp:revision>
  <dcterms:created xsi:type="dcterms:W3CDTF">2014-01-30T23:18:11Z</dcterms:created>
  <dcterms:modified xsi:type="dcterms:W3CDTF">2021-09-29T14:54:27Z</dcterms:modified>
</cp:coreProperties>
</file>